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590" r:id="rId3"/>
    <p:sldId id="595" r:id="rId4"/>
    <p:sldId id="591" r:id="rId5"/>
    <p:sldId id="596" r:id="rId6"/>
    <p:sldId id="597" r:id="rId7"/>
    <p:sldId id="605" r:id="rId8"/>
    <p:sldId id="611" r:id="rId9"/>
    <p:sldId id="606" r:id="rId10"/>
    <p:sldId id="607" r:id="rId11"/>
    <p:sldId id="608" r:id="rId12"/>
    <p:sldId id="592" r:id="rId13"/>
    <p:sldId id="609" r:id="rId14"/>
    <p:sldId id="610" r:id="rId15"/>
    <p:sldId id="598" r:id="rId16"/>
    <p:sldId id="593" r:id="rId17"/>
    <p:sldId id="594" r:id="rId18"/>
    <p:sldId id="60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11">
          <p15:clr>
            <a:srgbClr val="A4A3A4"/>
          </p15:clr>
        </p15:guide>
        <p15:guide id="4" pos="7469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0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C0E9"/>
    <a:srgbClr val="7188A8"/>
    <a:srgbClr val="F5E0D4"/>
    <a:srgbClr val="F7B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91" y="394"/>
      </p:cViewPr>
      <p:guideLst>
        <p:guide orient="horz" pos="2160"/>
        <p:guide pos="3840"/>
        <p:guide pos="211"/>
        <p:guide pos="7469"/>
        <p:guide orient="horz" pos="232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376256" y="2147605"/>
            <a:ext cx="7439488" cy="2286664"/>
            <a:chOff x="2166151" y="1991709"/>
            <a:chExt cx="7439488" cy="2286664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4416948" y="3724375"/>
              <a:ext cx="2937894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OurCOIN</a:t>
              </a: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166151" y="1991709"/>
              <a:ext cx="7439488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软工迭代三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435650-9655-4CBF-A8FE-25DA50C9EB4A}"/>
              </a:ext>
            </a:extLst>
          </p:cNvPr>
          <p:cNvSpPr txBox="1"/>
          <p:nvPr/>
        </p:nvSpPr>
        <p:spPr>
          <a:xfrm>
            <a:off x="6368808" y="5056800"/>
            <a:ext cx="4571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孟俊豪、金逸、薛人玮、林心鹏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233366" cy="541682"/>
            <a:chOff x="334963" y="486219"/>
            <a:chExt cx="323336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系统幻想（未实现）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强大编辑功能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用户可以任意修改图谱内容，以达到足够满意的水平。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KG-Hub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终极目标：建设一个类似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GitHub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和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Docker 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的知识图谱网站，所有的用户共同维护一个健康、繁荣的知识图谱社区。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1711285" y="2709626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庞大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精确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数据库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系统拥有足够多且足够精确的节点源数据库，为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OurCoin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的用户提供良好的数据来源。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1581441" y="3965912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节点注册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图谱共享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用户可以根据系统的要求完善某节点信息，并在系统认证后将节点注册至系统节点源数据库中；用户之间亦可相互共享图谱，并可以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fork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或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clone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感兴趣的图谱，将其加入图谱库中。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527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用户体验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02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客户分析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1307778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062535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143342" y="1735125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2827699" y="2177206"/>
            <a:ext cx="329794" cy="485323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Freeform 11"/>
          <p:cNvSpPr>
            <a:spLocks noEditPoints="1"/>
          </p:cNvSpPr>
          <p:nvPr/>
        </p:nvSpPr>
        <p:spPr bwMode="auto">
          <a:xfrm>
            <a:off x="5784005" y="2238748"/>
            <a:ext cx="416060" cy="409233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8" name="Freeform 8"/>
          <p:cNvSpPr>
            <a:spLocks noEditPoints="1"/>
          </p:cNvSpPr>
          <p:nvPr/>
        </p:nvSpPr>
        <p:spPr bwMode="auto">
          <a:xfrm>
            <a:off x="8765828" y="2215404"/>
            <a:ext cx="416706" cy="400109"/>
          </a:xfrm>
          <a:custGeom>
            <a:avLst/>
            <a:gdLst>
              <a:gd name="T0" fmla="*/ 43 w 44"/>
              <a:gd name="T1" fmla="*/ 22 h 43"/>
              <a:gd name="T2" fmla="*/ 43 w 44"/>
              <a:gd name="T3" fmla="*/ 22 h 43"/>
              <a:gd name="T4" fmla="*/ 38 w 44"/>
              <a:gd name="T5" fmla="*/ 19 h 43"/>
              <a:gd name="T6" fmla="*/ 31 w 44"/>
              <a:gd name="T7" fmla="*/ 23 h 43"/>
              <a:gd name="T8" fmla="*/ 30 w 44"/>
              <a:gd name="T9" fmla="*/ 24 h 43"/>
              <a:gd name="T10" fmla="*/ 30 w 44"/>
              <a:gd name="T11" fmla="*/ 25 h 43"/>
              <a:gd name="T12" fmla="*/ 29 w 44"/>
              <a:gd name="T13" fmla="*/ 24 h 43"/>
              <a:gd name="T14" fmla="*/ 28 w 44"/>
              <a:gd name="T15" fmla="*/ 23 h 43"/>
              <a:gd name="T16" fmla="*/ 22 w 44"/>
              <a:gd name="T17" fmla="*/ 19 h 43"/>
              <a:gd name="T18" fmla="*/ 16 w 44"/>
              <a:gd name="T19" fmla="*/ 23 h 43"/>
              <a:gd name="T20" fmla="*/ 15 w 44"/>
              <a:gd name="T21" fmla="*/ 24 h 43"/>
              <a:gd name="T22" fmla="*/ 14 w 44"/>
              <a:gd name="T23" fmla="*/ 25 h 43"/>
              <a:gd name="T24" fmla="*/ 13 w 44"/>
              <a:gd name="T25" fmla="*/ 24 h 43"/>
              <a:gd name="T26" fmla="*/ 13 w 44"/>
              <a:gd name="T27" fmla="*/ 23 h 43"/>
              <a:gd name="T28" fmla="*/ 6 w 44"/>
              <a:gd name="T29" fmla="*/ 19 h 43"/>
              <a:gd name="T30" fmla="*/ 1 w 44"/>
              <a:gd name="T31" fmla="*/ 22 h 43"/>
              <a:gd name="T32" fmla="*/ 1 w 44"/>
              <a:gd name="T33" fmla="*/ 22 h 43"/>
              <a:gd name="T34" fmla="*/ 0 w 44"/>
              <a:gd name="T35" fmla="*/ 21 h 43"/>
              <a:gd name="T36" fmla="*/ 0 w 44"/>
              <a:gd name="T37" fmla="*/ 21 h 43"/>
              <a:gd name="T38" fmla="*/ 22 w 44"/>
              <a:gd name="T39" fmla="*/ 5 h 43"/>
              <a:gd name="T40" fmla="*/ 44 w 44"/>
              <a:gd name="T41" fmla="*/ 21 h 43"/>
              <a:gd name="T42" fmla="*/ 44 w 44"/>
              <a:gd name="T43" fmla="*/ 21 h 43"/>
              <a:gd name="T44" fmla="*/ 43 w 44"/>
              <a:gd name="T45" fmla="*/ 22 h 43"/>
              <a:gd name="T46" fmla="*/ 24 w 44"/>
              <a:gd name="T47" fmla="*/ 36 h 43"/>
              <a:gd name="T48" fmla="*/ 17 w 44"/>
              <a:gd name="T49" fmla="*/ 43 h 43"/>
              <a:gd name="T50" fmla="*/ 10 w 44"/>
              <a:gd name="T51" fmla="*/ 36 h 43"/>
              <a:gd name="T52" fmla="*/ 12 w 44"/>
              <a:gd name="T53" fmla="*/ 34 h 43"/>
              <a:gd name="T54" fmla="*/ 13 w 44"/>
              <a:gd name="T55" fmla="*/ 36 h 43"/>
              <a:gd name="T56" fmla="*/ 17 w 44"/>
              <a:gd name="T57" fmla="*/ 39 h 43"/>
              <a:gd name="T58" fmla="*/ 20 w 44"/>
              <a:gd name="T59" fmla="*/ 36 h 43"/>
              <a:gd name="T60" fmla="*/ 20 w 44"/>
              <a:gd name="T61" fmla="*/ 20 h 43"/>
              <a:gd name="T62" fmla="*/ 22 w 44"/>
              <a:gd name="T63" fmla="*/ 20 h 43"/>
              <a:gd name="T64" fmla="*/ 24 w 44"/>
              <a:gd name="T65" fmla="*/ 20 h 43"/>
              <a:gd name="T66" fmla="*/ 24 w 44"/>
              <a:gd name="T67" fmla="*/ 36 h 43"/>
              <a:gd name="T68" fmla="*/ 24 w 44"/>
              <a:gd name="T69" fmla="*/ 4 h 43"/>
              <a:gd name="T70" fmla="*/ 22 w 44"/>
              <a:gd name="T71" fmla="*/ 4 h 43"/>
              <a:gd name="T72" fmla="*/ 20 w 44"/>
              <a:gd name="T73" fmla="*/ 4 h 43"/>
              <a:gd name="T74" fmla="*/ 20 w 44"/>
              <a:gd name="T75" fmla="*/ 2 h 43"/>
              <a:gd name="T76" fmla="*/ 22 w 44"/>
              <a:gd name="T77" fmla="*/ 0 h 43"/>
              <a:gd name="T78" fmla="*/ 24 w 44"/>
              <a:gd name="T79" fmla="*/ 2 h 43"/>
              <a:gd name="T80" fmla="*/ 24 w 44"/>
              <a:gd name="T81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3">
                <a:moveTo>
                  <a:pt x="43" y="22"/>
                </a:moveTo>
                <a:cubicBezTo>
                  <a:pt x="43" y="22"/>
                  <a:pt x="43" y="22"/>
                  <a:pt x="43" y="22"/>
                </a:cubicBezTo>
                <a:cubicBezTo>
                  <a:pt x="41" y="20"/>
                  <a:pt x="40" y="19"/>
                  <a:pt x="38" y="19"/>
                </a:cubicBezTo>
                <a:cubicBezTo>
                  <a:pt x="35" y="19"/>
                  <a:pt x="33" y="21"/>
                  <a:pt x="31" y="23"/>
                </a:cubicBezTo>
                <a:cubicBezTo>
                  <a:pt x="31" y="23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4"/>
                  <a:pt x="28" y="23"/>
                  <a:pt x="28" y="23"/>
                </a:cubicBezTo>
                <a:cubicBezTo>
                  <a:pt x="27" y="21"/>
                  <a:pt x="24" y="19"/>
                  <a:pt x="22" y="19"/>
                </a:cubicBezTo>
                <a:cubicBezTo>
                  <a:pt x="19" y="19"/>
                  <a:pt x="17" y="21"/>
                  <a:pt x="16" y="23"/>
                </a:cubicBezTo>
                <a:cubicBezTo>
                  <a:pt x="15" y="23"/>
                  <a:pt x="15" y="24"/>
                  <a:pt x="15" y="24"/>
                </a:cubicBezTo>
                <a:cubicBezTo>
                  <a:pt x="15" y="25"/>
                  <a:pt x="15" y="25"/>
                  <a:pt x="14" y="25"/>
                </a:cubicBezTo>
                <a:cubicBezTo>
                  <a:pt x="14" y="25"/>
                  <a:pt x="14" y="25"/>
                  <a:pt x="13" y="24"/>
                </a:cubicBezTo>
                <a:cubicBezTo>
                  <a:pt x="13" y="24"/>
                  <a:pt x="13" y="23"/>
                  <a:pt x="13" y="23"/>
                </a:cubicBezTo>
                <a:cubicBezTo>
                  <a:pt x="11" y="21"/>
                  <a:pt x="9" y="19"/>
                  <a:pt x="6" y="19"/>
                </a:cubicBezTo>
                <a:cubicBezTo>
                  <a:pt x="4" y="19"/>
                  <a:pt x="3" y="20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1"/>
                  <a:pt x="12" y="5"/>
                  <a:pt x="22" y="5"/>
                </a:cubicBezTo>
                <a:cubicBezTo>
                  <a:pt x="32" y="5"/>
                  <a:pt x="42" y="1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2"/>
                  <a:pt x="43" y="22"/>
                </a:cubicBezTo>
                <a:close/>
                <a:moveTo>
                  <a:pt x="24" y="36"/>
                </a:moveTo>
                <a:cubicBezTo>
                  <a:pt x="24" y="40"/>
                  <a:pt x="21" y="43"/>
                  <a:pt x="17" y="43"/>
                </a:cubicBezTo>
                <a:cubicBezTo>
                  <a:pt x="13" y="43"/>
                  <a:pt x="10" y="40"/>
                  <a:pt x="10" y="36"/>
                </a:cubicBezTo>
                <a:cubicBezTo>
                  <a:pt x="10" y="35"/>
                  <a:pt x="11" y="34"/>
                  <a:pt x="12" y="34"/>
                </a:cubicBezTo>
                <a:cubicBezTo>
                  <a:pt x="13" y="34"/>
                  <a:pt x="13" y="35"/>
                  <a:pt x="13" y="36"/>
                </a:cubicBezTo>
                <a:cubicBezTo>
                  <a:pt x="13" y="38"/>
                  <a:pt x="15" y="39"/>
                  <a:pt x="17" y="39"/>
                </a:cubicBezTo>
                <a:cubicBezTo>
                  <a:pt x="19" y="39"/>
                  <a:pt x="20" y="38"/>
                  <a:pt x="20" y="36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3" y="20"/>
                  <a:pt x="23" y="20"/>
                  <a:pt x="24" y="20"/>
                </a:cubicBezTo>
                <a:lnTo>
                  <a:pt x="24" y="36"/>
                </a:lnTo>
                <a:close/>
                <a:moveTo>
                  <a:pt x="24" y="4"/>
                </a:moveTo>
                <a:cubicBezTo>
                  <a:pt x="23" y="4"/>
                  <a:pt x="23" y="4"/>
                  <a:pt x="22" y="4"/>
                </a:cubicBezTo>
                <a:cubicBezTo>
                  <a:pt x="21" y="4"/>
                  <a:pt x="21" y="4"/>
                  <a:pt x="20" y="4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5152911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对动漫感兴趣的人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4921534" y="3212466"/>
            <a:ext cx="2288884" cy="1839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此类人群往往看过少量动漫，并对相关动漫信息有些许了解。我们认为通过知识图谱展现大量有趣的动漫信息，可以让他们了解更多的动漫信息，对动漫有更浓厚的兴趣。因此，我们认为其是我们的主要客户。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40968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不怎么看动漫的人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1809592" y="3212466"/>
            <a:ext cx="2288884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       此类人群的平日生活和兴趣爱好与动漫联系较为薄弱，并且也很难对看动漫提起兴趣，因此我们不认为其是我们的目标客户。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8214838" y="298866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经常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880867" y="3212466"/>
            <a:ext cx="2288884" cy="158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此类人群往往以看动漫为主要爱好，因此其接触相关动漫信息的渠道比较多。相对于其他渠道而言，我们的优势在于用知识图谱展示了相关动漫信息，因此我们暂且认为其为我们的次要客户。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542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352624" cy="541682"/>
            <a:chOff x="334963" y="486219"/>
            <a:chExt cx="235262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56262" y="52622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用户体验地图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8" name="直接连接符 14"/>
          <p:cNvCxnSpPr>
            <a:cxnSpLocks noChangeShapeType="1"/>
          </p:cNvCxnSpPr>
          <p:nvPr/>
        </p:nvCxnSpPr>
        <p:spPr bwMode="auto">
          <a:xfrm>
            <a:off x="695325" y="3591579"/>
            <a:ext cx="10801350" cy="1587"/>
          </a:xfrm>
          <a:prstGeom prst="line">
            <a:avLst/>
          </a:prstGeom>
          <a:noFill/>
          <a:ln w="19050">
            <a:solidFill>
              <a:srgbClr val="7188A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8"/>
          <p:cNvSpPr>
            <a:spLocks noChangeArrowheads="1"/>
          </p:cNvSpPr>
          <p:nvPr/>
        </p:nvSpPr>
        <p:spPr bwMode="auto">
          <a:xfrm>
            <a:off x="2173479" y="3496329"/>
            <a:ext cx="172990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19"/>
          <p:cNvSpPr>
            <a:spLocks noChangeArrowheads="1"/>
          </p:cNvSpPr>
          <p:nvPr/>
        </p:nvSpPr>
        <p:spPr bwMode="auto">
          <a:xfrm>
            <a:off x="4115753" y="3494741"/>
            <a:ext cx="171584" cy="19367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20"/>
          <p:cNvSpPr>
            <a:spLocks noChangeArrowheads="1"/>
          </p:cNvSpPr>
          <p:nvPr/>
        </p:nvSpPr>
        <p:spPr bwMode="auto">
          <a:xfrm>
            <a:off x="6018647" y="3507441"/>
            <a:ext cx="171584" cy="193675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21"/>
          <p:cNvSpPr>
            <a:spLocks noChangeArrowheads="1"/>
          </p:cNvSpPr>
          <p:nvPr/>
        </p:nvSpPr>
        <p:spPr bwMode="auto">
          <a:xfrm>
            <a:off x="7959515" y="3494741"/>
            <a:ext cx="172990" cy="19367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椭圆 26"/>
          <p:cNvSpPr>
            <a:spLocks noChangeArrowheads="1"/>
          </p:cNvSpPr>
          <p:nvPr/>
        </p:nvSpPr>
        <p:spPr bwMode="auto">
          <a:xfrm>
            <a:off x="9851157" y="3510616"/>
            <a:ext cx="171584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椭圆 24"/>
          <p:cNvSpPr>
            <a:spLocks noChangeArrowheads="1"/>
          </p:cNvSpPr>
          <p:nvPr/>
        </p:nvSpPr>
        <p:spPr bwMode="auto">
          <a:xfrm>
            <a:off x="5599113" y="2334279"/>
            <a:ext cx="1012825" cy="1014412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92"/>
          <p:cNvGrpSpPr/>
          <p:nvPr/>
        </p:nvGrpSpPr>
        <p:grpSpPr bwMode="auto">
          <a:xfrm>
            <a:off x="5811838" y="2605741"/>
            <a:ext cx="568325" cy="431800"/>
            <a:chOff x="0" y="0"/>
            <a:chExt cx="509646" cy="387231"/>
          </a:xfrm>
          <a:solidFill>
            <a:sysClr val="window" lastClr="FFFFFF"/>
          </a:solidFill>
        </p:grpSpPr>
        <p:sp>
          <p:nvSpPr>
            <p:cNvPr id="16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337890 w 229"/>
                <a:gd name="T1" fmla="*/ 189120 h 227"/>
                <a:gd name="T2" fmla="*/ 337890 w 229"/>
                <a:gd name="T3" fmla="*/ 144795 h 227"/>
                <a:gd name="T4" fmla="*/ 303953 w 229"/>
                <a:gd name="T5" fmla="*/ 137407 h 227"/>
                <a:gd name="T6" fmla="*/ 295100 w 229"/>
                <a:gd name="T7" fmla="*/ 112290 h 227"/>
                <a:gd name="T8" fmla="*/ 318708 w 229"/>
                <a:gd name="T9" fmla="*/ 85695 h 227"/>
                <a:gd name="T10" fmla="*/ 292149 w 229"/>
                <a:gd name="T11" fmla="*/ 50235 h 227"/>
                <a:gd name="T12" fmla="*/ 259688 w 229"/>
                <a:gd name="T13" fmla="*/ 65010 h 227"/>
                <a:gd name="T14" fmla="*/ 237556 w 229"/>
                <a:gd name="T15" fmla="*/ 48757 h 227"/>
                <a:gd name="T16" fmla="*/ 241982 w 229"/>
                <a:gd name="T17" fmla="*/ 13297 h 227"/>
                <a:gd name="T18" fmla="*/ 199193 w 229"/>
                <a:gd name="T19" fmla="*/ 0 h 227"/>
                <a:gd name="T20" fmla="*/ 181487 w 229"/>
                <a:gd name="T21" fmla="*/ 29550 h 227"/>
                <a:gd name="T22" fmla="*/ 168207 w 229"/>
                <a:gd name="T23" fmla="*/ 29550 h 227"/>
                <a:gd name="T24" fmla="*/ 154928 w 229"/>
                <a:gd name="T25" fmla="*/ 29550 h 227"/>
                <a:gd name="T26" fmla="*/ 137222 w 229"/>
                <a:gd name="T27" fmla="*/ 0 h 227"/>
                <a:gd name="T28" fmla="*/ 95908 w 229"/>
                <a:gd name="T29" fmla="*/ 13297 h 227"/>
                <a:gd name="T30" fmla="*/ 98859 w 229"/>
                <a:gd name="T31" fmla="*/ 48757 h 227"/>
                <a:gd name="T32" fmla="*/ 76726 w 229"/>
                <a:gd name="T33" fmla="*/ 65010 h 227"/>
                <a:gd name="T34" fmla="*/ 44265 w 229"/>
                <a:gd name="T35" fmla="*/ 50235 h 227"/>
                <a:gd name="T36" fmla="*/ 19182 w 229"/>
                <a:gd name="T37" fmla="*/ 85695 h 227"/>
                <a:gd name="T38" fmla="*/ 42790 w 229"/>
                <a:gd name="T39" fmla="*/ 112290 h 227"/>
                <a:gd name="T40" fmla="*/ 33937 w 229"/>
                <a:gd name="T41" fmla="*/ 138885 h 227"/>
                <a:gd name="T42" fmla="*/ 0 w 229"/>
                <a:gd name="T43" fmla="*/ 144795 h 227"/>
                <a:gd name="T44" fmla="*/ 0 w 229"/>
                <a:gd name="T45" fmla="*/ 189120 h 227"/>
                <a:gd name="T46" fmla="*/ 33937 w 229"/>
                <a:gd name="T47" fmla="*/ 196507 h 227"/>
                <a:gd name="T48" fmla="*/ 42790 w 229"/>
                <a:gd name="T49" fmla="*/ 223102 h 227"/>
                <a:gd name="T50" fmla="*/ 19182 w 229"/>
                <a:gd name="T51" fmla="*/ 249697 h 227"/>
                <a:gd name="T52" fmla="*/ 45741 w 229"/>
                <a:gd name="T53" fmla="*/ 285157 h 227"/>
                <a:gd name="T54" fmla="*/ 76726 w 229"/>
                <a:gd name="T55" fmla="*/ 270382 h 227"/>
                <a:gd name="T56" fmla="*/ 98859 w 229"/>
                <a:gd name="T57" fmla="*/ 286635 h 227"/>
                <a:gd name="T58" fmla="*/ 95908 w 229"/>
                <a:gd name="T59" fmla="*/ 322095 h 227"/>
                <a:gd name="T60" fmla="*/ 137222 w 229"/>
                <a:gd name="T61" fmla="*/ 335392 h 227"/>
                <a:gd name="T62" fmla="*/ 154928 w 229"/>
                <a:gd name="T63" fmla="*/ 304365 h 227"/>
                <a:gd name="T64" fmla="*/ 168207 w 229"/>
                <a:gd name="T65" fmla="*/ 305842 h 227"/>
                <a:gd name="T66" fmla="*/ 182962 w 229"/>
                <a:gd name="T67" fmla="*/ 304365 h 227"/>
                <a:gd name="T68" fmla="*/ 199193 w 229"/>
                <a:gd name="T69" fmla="*/ 335392 h 227"/>
                <a:gd name="T70" fmla="*/ 241982 w 229"/>
                <a:gd name="T71" fmla="*/ 320617 h 227"/>
                <a:gd name="T72" fmla="*/ 237556 w 229"/>
                <a:gd name="T73" fmla="*/ 286635 h 227"/>
                <a:gd name="T74" fmla="*/ 259688 w 229"/>
                <a:gd name="T75" fmla="*/ 270382 h 227"/>
                <a:gd name="T76" fmla="*/ 292149 w 229"/>
                <a:gd name="T77" fmla="*/ 285157 h 227"/>
                <a:gd name="T78" fmla="*/ 318708 w 229"/>
                <a:gd name="T79" fmla="*/ 248220 h 227"/>
                <a:gd name="T80" fmla="*/ 295100 w 229"/>
                <a:gd name="T81" fmla="*/ 223102 h 227"/>
                <a:gd name="T82" fmla="*/ 303953 w 229"/>
                <a:gd name="T83" fmla="*/ 196507 h 227"/>
                <a:gd name="T84" fmla="*/ 337890 w 229"/>
                <a:gd name="T85" fmla="*/ 189120 h 227"/>
                <a:gd name="T86" fmla="*/ 168207 w 229"/>
                <a:gd name="T87" fmla="*/ 265950 h 227"/>
                <a:gd name="T88" fmla="*/ 69349 w 229"/>
                <a:gd name="T89" fmla="*/ 166957 h 227"/>
                <a:gd name="T90" fmla="*/ 168207 w 229"/>
                <a:gd name="T91" fmla="*/ 67965 h 227"/>
                <a:gd name="T92" fmla="*/ 267066 w 229"/>
                <a:gd name="T93" fmla="*/ 166957 h 227"/>
                <a:gd name="T94" fmla="*/ 168207 w 229"/>
                <a:gd name="T95" fmla="*/ 26595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7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99861 w 135"/>
                <a:gd name="T1" fmla="*/ 112514 h 135"/>
                <a:gd name="T2" fmla="*/ 199861 w 135"/>
                <a:gd name="T3" fmla="*/ 85866 h 135"/>
                <a:gd name="T4" fmla="*/ 180615 w 135"/>
                <a:gd name="T5" fmla="*/ 81425 h 135"/>
                <a:gd name="T6" fmla="*/ 174693 w 135"/>
                <a:gd name="T7" fmla="*/ 66620 h 135"/>
                <a:gd name="T8" fmla="*/ 189498 w 135"/>
                <a:gd name="T9" fmla="*/ 50335 h 135"/>
                <a:gd name="T10" fmla="*/ 173213 w 135"/>
                <a:gd name="T11" fmla="*/ 29609 h 135"/>
                <a:gd name="T12" fmla="*/ 153967 w 135"/>
                <a:gd name="T13" fmla="*/ 38492 h 135"/>
                <a:gd name="T14" fmla="*/ 142123 w 135"/>
                <a:gd name="T15" fmla="*/ 28129 h 135"/>
                <a:gd name="T16" fmla="*/ 143604 w 135"/>
                <a:gd name="T17" fmla="*/ 7402 h 135"/>
                <a:gd name="T18" fmla="*/ 118436 w 135"/>
                <a:gd name="T19" fmla="*/ 0 h 135"/>
                <a:gd name="T20" fmla="*/ 108073 w 135"/>
                <a:gd name="T21" fmla="*/ 17765 h 135"/>
                <a:gd name="T22" fmla="*/ 99190 w 135"/>
                <a:gd name="T23" fmla="*/ 17765 h 135"/>
                <a:gd name="T24" fmla="*/ 91788 w 135"/>
                <a:gd name="T25" fmla="*/ 17765 h 135"/>
                <a:gd name="T26" fmla="*/ 81425 w 135"/>
                <a:gd name="T27" fmla="*/ 0 h 135"/>
                <a:gd name="T28" fmla="*/ 56257 w 135"/>
                <a:gd name="T29" fmla="*/ 7402 h 135"/>
                <a:gd name="T30" fmla="*/ 57738 w 135"/>
                <a:gd name="T31" fmla="*/ 28129 h 135"/>
                <a:gd name="T32" fmla="*/ 44414 w 135"/>
                <a:gd name="T33" fmla="*/ 38492 h 135"/>
                <a:gd name="T34" fmla="*/ 26648 w 135"/>
                <a:gd name="T35" fmla="*/ 29609 h 135"/>
                <a:gd name="T36" fmla="*/ 10363 w 135"/>
                <a:gd name="T37" fmla="*/ 50335 h 135"/>
                <a:gd name="T38" fmla="*/ 25168 w 135"/>
                <a:gd name="T39" fmla="*/ 66620 h 135"/>
                <a:gd name="T40" fmla="*/ 19246 w 135"/>
                <a:gd name="T41" fmla="*/ 81425 h 135"/>
                <a:gd name="T42" fmla="*/ 0 w 135"/>
                <a:gd name="T43" fmla="*/ 85866 h 135"/>
                <a:gd name="T44" fmla="*/ 0 w 135"/>
                <a:gd name="T45" fmla="*/ 112514 h 135"/>
                <a:gd name="T46" fmla="*/ 19246 w 135"/>
                <a:gd name="T47" fmla="*/ 116956 h 135"/>
                <a:gd name="T48" fmla="*/ 25168 w 135"/>
                <a:gd name="T49" fmla="*/ 133241 h 135"/>
                <a:gd name="T50" fmla="*/ 10363 w 135"/>
                <a:gd name="T51" fmla="*/ 148045 h 135"/>
                <a:gd name="T52" fmla="*/ 26648 w 135"/>
                <a:gd name="T53" fmla="*/ 168772 h 135"/>
                <a:gd name="T54" fmla="*/ 45894 w 135"/>
                <a:gd name="T55" fmla="*/ 161369 h 135"/>
                <a:gd name="T56" fmla="*/ 57738 w 135"/>
                <a:gd name="T57" fmla="*/ 170252 h 135"/>
                <a:gd name="T58" fmla="*/ 56257 w 135"/>
                <a:gd name="T59" fmla="*/ 190978 h 135"/>
                <a:gd name="T60" fmla="*/ 81425 w 135"/>
                <a:gd name="T61" fmla="*/ 199861 h 135"/>
                <a:gd name="T62" fmla="*/ 91788 w 135"/>
                <a:gd name="T63" fmla="*/ 180615 h 135"/>
                <a:gd name="T64" fmla="*/ 100671 w 135"/>
                <a:gd name="T65" fmla="*/ 182096 h 135"/>
                <a:gd name="T66" fmla="*/ 108073 w 135"/>
                <a:gd name="T67" fmla="*/ 180615 h 135"/>
                <a:gd name="T68" fmla="*/ 118436 w 135"/>
                <a:gd name="T69" fmla="*/ 199861 h 135"/>
                <a:gd name="T70" fmla="*/ 143604 w 135"/>
                <a:gd name="T71" fmla="*/ 190978 h 135"/>
                <a:gd name="T72" fmla="*/ 142123 w 135"/>
                <a:gd name="T73" fmla="*/ 170252 h 135"/>
                <a:gd name="T74" fmla="*/ 153967 w 135"/>
                <a:gd name="T75" fmla="*/ 161369 h 135"/>
                <a:gd name="T76" fmla="*/ 173213 w 135"/>
                <a:gd name="T77" fmla="*/ 168772 h 135"/>
                <a:gd name="T78" fmla="*/ 189498 w 135"/>
                <a:gd name="T79" fmla="*/ 148045 h 135"/>
                <a:gd name="T80" fmla="*/ 174693 w 135"/>
                <a:gd name="T81" fmla="*/ 131760 h 135"/>
                <a:gd name="T82" fmla="*/ 180615 w 135"/>
                <a:gd name="T83" fmla="*/ 116956 h 135"/>
                <a:gd name="T84" fmla="*/ 199861 w 135"/>
                <a:gd name="T85" fmla="*/ 112514 h 135"/>
                <a:gd name="T86" fmla="*/ 99190 w 135"/>
                <a:gd name="T87" fmla="*/ 158408 h 135"/>
                <a:gd name="T88" fmla="*/ 41453 w 135"/>
                <a:gd name="T89" fmla="*/ 99190 h 135"/>
                <a:gd name="T90" fmla="*/ 99190 w 135"/>
                <a:gd name="T91" fmla="*/ 39972 h 135"/>
                <a:gd name="T92" fmla="*/ 158408 w 135"/>
                <a:gd name="T93" fmla="*/ 99190 h 135"/>
                <a:gd name="T94" fmla="*/ 99190 w 135"/>
                <a:gd name="T95" fmla="*/ 158408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18" name="椭圆 27"/>
          <p:cNvSpPr>
            <a:spLocks noChangeArrowheads="1"/>
          </p:cNvSpPr>
          <p:nvPr/>
        </p:nvSpPr>
        <p:spPr bwMode="auto">
          <a:xfrm>
            <a:off x="9925050" y="2337454"/>
            <a:ext cx="1012825" cy="1014412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9" name="组合 95"/>
          <p:cNvGrpSpPr/>
          <p:nvPr/>
        </p:nvGrpSpPr>
        <p:grpSpPr bwMode="auto">
          <a:xfrm>
            <a:off x="10193338" y="2678766"/>
            <a:ext cx="477837" cy="455613"/>
            <a:chOff x="0" y="0"/>
            <a:chExt cx="2438400" cy="2332038"/>
          </a:xfrm>
          <a:solidFill>
            <a:sysClr val="window" lastClr="FFFFFF"/>
          </a:solidFill>
        </p:grpSpPr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327025 w 413"/>
                <a:gd name="T1" fmla="*/ 655638 h 413"/>
                <a:gd name="T2" fmla="*/ 0 w 413"/>
                <a:gd name="T3" fmla="*/ 0 h 413"/>
                <a:gd name="T4" fmla="*/ 655638 w 413"/>
                <a:gd name="T5" fmla="*/ 0 h 413"/>
                <a:gd name="T6" fmla="*/ 327025 w 413"/>
                <a:gd name="T7" fmla="*/ 655638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1" name="任意多边形 97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2" name="椭圆 23"/>
          <p:cNvSpPr>
            <a:spLocks noChangeArrowheads="1"/>
          </p:cNvSpPr>
          <p:nvPr/>
        </p:nvSpPr>
        <p:spPr bwMode="auto">
          <a:xfrm>
            <a:off x="3451225" y="3899554"/>
            <a:ext cx="1012825" cy="101282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3" name="组合 98"/>
          <p:cNvGrpSpPr/>
          <p:nvPr/>
        </p:nvGrpSpPr>
        <p:grpSpPr bwMode="auto">
          <a:xfrm>
            <a:off x="3740150" y="4139266"/>
            <a:ext cx="390525" cy="498475"/>
            <a:chOff x="0" y="0"/>
            <a:chExt cx="563562" cy="720725"/>
          </a:xfrm>
          <a:solidFill>
            <a:sysClr val="window" lastClr="FFFFFF"/>
          </a:solidFill>
        </p:grpSpPr>
        <p:sp>
          <p:nvSpPr>
            <p:cNvPr id="24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142875 w 64"/>
                <a:gd name="T1" fmla="*/ 648877 h 321"/>
                <a:gd name="T2" fmla="*/ 71438 w 64"/>
                <a:gd name="T3" fmla="*/ 720725 h 321"/>
                <a:gd name="T4" fmla="*/ 0 w 64"/>
                <a:gd name="T5" fmla="*/ 648877 h 321"/>
                <a:gd name="T6" fmla="*/ 0 w 64"/>
                <a:gd name="T7" fmla="*/ 71848 h 321"/>
                <a:gd name="T8" fmla="*/ 71438 w 64"/>
                <a:gd name="T9" fmla="*/ 0 h 321"/>
                <a:gd name="T10" fmla="*/ 142875 w 64"/>
                <a:gd name="T11" fmla="*/ 71848 h 321"/>
                <a:gd name="T12" fmla="*/ 142875 w 64"/>
                <a:gd name="T13" fmla="*/ 648877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5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141288 w 63"/>
                <a:gd name="T1" fmla="*/ 209055 h 125"/>
                <a:gd name="T2" fmla="*/ 71765 w 63"/>
                <a:gd name="T3" fmla="*/ 280988 h 125"/>
                <a:gd name="T4" fmla="*/ 0 w 63"/>
                <a:gd name="T5" fmla="*/ 209055 h 125"/>
                <a:gd name="T6" fmla="*/ 0 w 63"/>
                <a:gd name="T7" fmla="*/ 71933 h 125"/>
                <a:gd name="T8" fmla="*/ 71765 w 63"/>
                <a:gd name="T9" fmla="*/ 0 h 125"/>
                <a:gd name="T10" fmla="*/ 141288 w 63"/>
                <a:gd name="T11" fmla="*/ 71933 h 125"/>
                <a:gd name="T12" fmla="*/ 141288 w 63"/>
                <a:gd name="T13" fmla="*/ 209055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6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142875 w 64"/>
                <a:gd name="T1" fmla="*/ 417178 h 218"/>
                <a:gd name="T2" fmla="*/ 71438 w 64"/>
                <a:gd name="T3" fmla="*/ 488950 h 218"/>
                <a:gd name="T4" fmla="*/ 0 w 64"/>
                <a:gd name="T5" fmla="*/ 417178 h 218"/>
                <a:gd name="T6" fmla="*/ 0 w 64"/>
                <a:gd name="T7" fmla="*/ 71772 h 218"/>
                <a:gd name="T8" fmla="*/ 71438 w 64"/>
                <a:gd name="T9" fmla="*/ 0 h 218"/>
                <a:gd name="T10" fmla="*/ 142875 w 64"/>
                <a:gd name="T11" fmla="*/ 71772 h 218"/>
                <a:gd name="T12" fmla="*/ 142875 w 64"/>
                <a:gd name="T13" fmla="*/ 417178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7" name="椭圆 22"/>
          <p:cNvSpPr>
            <a:spLocks noChangeArrowheads="1"/>
          </p:cNvSpPr>
          <p:nvPr/>
        </p:nvSpPr>
        <p:spPr bwMode="auto">
          <a:xfrm>
            <a:off x="1273175" y="2291416"/>
            <a:ext cx="1012825" cy="101282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8" name="组合 108"/>
          <p:cNvGrpSpPr/>
          <p:nvPr/>
        </p:nvGrpSpPr>
        <p:grpSpPr bwMode="auto">
          <a:xfrm>
            <a:off x="1565275" y="2507316"/>
            <a:ext cx="446088" cy="504825"/>
            <a:chOff x="0" y="0"/>
            <a:chExt cx="406394" cy="459644"/>
          </a:xfrm>
          <a:solidFill>
            <a:sysClr val="window" lastClr="FFFFFF"/>
          </a:solidFill>
        </p:grpSpPr>
        <p:sp>
          <p:nvSpPr>
            <p:cNvPr id="29" name="Freeform 148"/>
            <p:cNvSpPr>
              <a:spLocks noEditPoints="1" noChangeArrowheads="1"/>
            </p:cNvSpPr>
            <p:nvPr/>
          </p:nvSpPr>
          <p:spPr bwMode="auto">
            <a:xfrm>
              <a:off x="55121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0" name="Freeform 149"/>
            <p:cNvSpPr>
              <a:spLocks noEditPoints="1" noChangeArrowheads="1"/>
            </p:cNvSpPr>
            <p:nvPr/>
          </p:nvSpPr>
          <p:spPr bwMode="auto">
            <a:xfrm>
              <a:off x="0" y="231690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1" name="Oval 150"/>
            <p:cNvSpPr>
              <a:spLocks noChangeArrowheads="1"/>
            </p:cNvSpPr>
            <p:nvPr/>
          </p:nvSpPr>
          <p:spPr bwMode="auto">
            <a:xfrm>
              <a:off x="97160" y="326982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2" name="椭圆 25"/>
          <p:cNvSpPr>
            <a:spLocks noChangeArrowheads="1"/>
          </p:cNvSpPr>
          <p:nvPr/>
        </p:nvSpPr>
        <p:spPr bwMode="auto">
          <a:xfrm>
            <a:off x="7812088" y="3840816"/>
            <a:ext cx="1012825" cy="101282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3" name="组合 112"/>
          <p:cNvGrpSpPr/>
          <p:nvPr/>
        </p:nvGrpSpPr>
        <p:grpSpPr bwMode="auto">
          <a:xfrm>
            <a:off x="8118475" y="4131329"/>
            <a:ext cx="400050" cy="431800"/>
            <a:chOff x="0" y="0"/>
            <a:chExt cx="466184" cy="501686"/>
          </a:xfrm>
          <a:solidFill>
            <a:sysClr val="window" lastClr="FFFFFF"/>
          </a:solidFill>
        </p:grpSpPr>
        <p:sp>
          <p:nvSpPr>
            <p:cNvPr id="34" name="Freeform 154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5" name="Rectangle 155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" name="Freeform 156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7" name="Freeform 15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8" name="Freeform 158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39" name="文本框1"/>
          <p:cNvSpPr txBox="1"/>
          <p:nvPr/>
        </p:nvSpPr>
        <p:spPr>
          <a:xfrm>
            <a:off x="3627662" y="238193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目标和预期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0" name="文本框2"/>
          <p:cNvSpPr/>
          <p:nvPr/>
        </p:nvSpPr>
        <p:spPr>
          <a:xfrm>
            <a:off x="3088513" y="2605741"/>
            <a:ext cx="2288884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希望了解有关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背后的信息；希望通过冰菓了解到类似的作品。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3" name="文本框1"/>
          <p:cNvSpPr txBox="1"/>
          <p:nvPr/>
        </p:nvSpPr>
        <p:spPr>
          <a:xfrm>
            <a:off x="7538016" y="238193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使用路径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4" name="文本框2"/>
          <p:cNvSpPr/>
          <p:nvPr/>
        </p:nvSpPr>
        <p:spPr>
          <a:xfrm>
            <a:off x="6896274" y="2605741"/>
            <a:ext cx="2288884" cy="823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标签搜索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临时知识图谱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扩展知识图谱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保存知识图谱；根据标准词提问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获得相应回答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5" name="文本框1"/>
          <p:cNvSpPr txBox="1"/>
          <p:nvPr/>
        </p:nvSpPr>
        <p:spPr>
          <a:xfrm>
            <a:off x="5600674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服务触点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6" name="文本框2"/>
          <p:cNvSpPr/>
          <p:nvPr/>
        </p:nvSpPr>
        <p:spPr>
          <a:xfrm>
            <a:off x="4958931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语义搜索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及其他相关内容；通过智能问答来了解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信息；精美的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UI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界面。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7" name="文本框1"/>
          <p:cNvSpPr txBox="1"/>
          <p:nvPr/>
        </p:nvSpPr>
        <p:spPr>
          <a:xfrm>
            <a:off x="1772498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人物角色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8" name="文本框2"/>
          <p:cNvSpPr/>
          <p:nvPr/>
        </p:nvSpPr>
        <p:spPr>
          <a:xfrm>
            <a:off x="1130757" y="398044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对动漫感兴趣，但所看动漫并不多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；对动漫信息没有直接的接触渠道；最近看了一部动漫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9" name="文本框1"/>
          <p:cNvSpPr txBox="1"/>
          <p:nvPr/>
        </p:nvSpPr>
        <p:spPr>
          <a:xfrm>
            <a:off x="9422352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情绪曲线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0" name="文本框2"/>
          <p:cNvSpPr/>
          <p:nvPr/>
        </p:nvSpPr>
        <p:spPr>
          <a:xfrm>
            <a:off x="8780608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对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相关信息的好奇；不断探索知识图谱中获得的有趣感；了解到相关动漫信息的满足感。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7990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130625" cy="541682"/>
            <a:chOff x="334963" y="486219"/>
            <a:chExt cx="113062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65369" y="526227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亮点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358431" y="2344292"/>
            <a:ext cx="4585169" cy="2840874"/>
            <a:chOff x="1716240" y="2344292"/>
            <a:chExt cx="4585169" cy="2840874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16240" y="3498056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716240" y="4651820"/>
              <a:ext cx="533348" cy="533346"/>
            </a:xfrm>
            <a:prstGeom prst="ellipse">
              <a:avLst/>
            </a:prstGeom>
            <a:solidFill>
              <a:srgbClr val="F7B1A6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23397" y="3639516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249588" y="236693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快速搜索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252657" y="2590732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根据标签快速搜索符合条件的动漫信息。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249588" y="348770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详尽数据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252657" y="3711506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系统数据库中有着足量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bilibili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番剧信息。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7" name="文本框1"/>
            <p:cNvSpPr txBox="1"/>
            <p:nvPr/>
          </p:nvSpPr>
          <p:spPr>
            <a:xfrm>
              <a:off x="2249588" y="4608478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精美ＵＩ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8" name="文本框2"/>
            <p:cNvSpPr/>
            <p:nvPr/>
          </p:nvSpPr>
          <p:spPr>
            <a:xfrm>
              <a:off x="2252657" y="4832280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网站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UI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色彩明丽，层次分明，赏心悦目。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6367753" y="2344292"/>
            <a:ext cx="533348" cy="533346"/>
          </a:xfrm>
          <a:prstGeom prst="ellipse">
            <a:avLst/>
          </a:prstGeom>
          <a:solidFill>
            <a:srgbClr val="7188A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367753" y="3498056"/>
            <a:ext cx="533348" cy="533346"/>
          </a:xfrm>
          <a:prstGeom prst="ellipse">
            <a:avLst/>
          </a:prstGeom>
          <a:solidFill>
            <a:srgbClr val="96C0E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367753" y="4651820"/>
            <a:ext cx="533348" cy="533346"/>
          </a:xfrm>
          <a:prstGeom prst="ellipse">
            <a:avLst/>
          </a:prstGeom>
          <a:solidFill>
            <a:srgbClr val="F7B1A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椭圆 22"/>
          <p:cNvSpPr/>
          <p:nvPr/>
        </p:nvSpPr>
        <p:spPr>
          <a:xfrm>
            <a:off x="6474910" y="2458690"/>
            <a:ext cx="319034" cy="304550"/>
          </a:xfrm>
          <a:custGeom>
            <a:avLst/>
            <a:gdLst>
              <a:gd name="connsiteX0" fmla="*/ 442231 w 602715"/>
              <a:gd name="connsiteY0" fmla="*/ 415741 h 575353"/>
              <a:gd name="connsiteX1" fmla="*/ 479375 w 602715"/>
              <a:gd name="connsiteY1" fmla="*/ 514894 h 575353"/>
              <a:gd name="connsiteX2" fmla="*/ 500369 w 602715"/>
              <a:gd name="connsiteY2" fmla="*/ 472976 h 575353"/>
              <a:gd name="connsiteX3" fmla="*/ 542357 w 602715"/>
              <a:gd name="connsiteY3" fmla="*/ 452017 h 575353"/>
              <a:gd name="connsiteX4" fmla="*/ 405895 w 602715"/>
              <a:gd name="connsiteY4" fmla="*/ 379466 h 575353"/>
              <a:gd name="connsiteX5" fmla="*/ 596458 w 602715"/>
              <a:gd name="connsiteY5" fmla="*/ 449598 h 575353"/>
              <a:gd name="connsiteX6" fmla="*/ 526208 w 602715"/>
              <a:gd name="connsiteY6" fmla="*/ 484262 h 575353"/>
              <a:gd name="connsiteX7" fmla="*/ 599688 w 602715"/>
              <a:gd name="connsiteY7" fmla="*/ 557618 h 575353"/>
              <a:gd name="connsiteX8" fmla="*/ 599688 w 602715"/>
              <a:gd name="connsiteY8" fmla="*/ 572129 h 575353"/>
              <a:gd name="connsiteX9" fmla="*/ 591613 w 602715"/>
              <a:gd name="connsiteY9" fmla="*/ 575353 h 575353"/>
              <a:gd name="connsiteX10" fmla="*/ 584346 w 602715"/>
              <a:gd name="connsiteY10" fmla="*/ 572129 h 575353"/>
              <a:gd name="connsiteX11" fmla="*/ 510866 w 602715"/>
              <a:gd name="connsiteY11" fmla="*/ 499578 h 575353"/>
              <a:gd name="connsiteX12" fmla="*/ 476145 w 602715"/>
              <a:gd name="connsiteY12" fmla="*/ 568904 h 575353"/>
              <a:gd name="connsiteX13" fmla="*/ 280047 w 602715"/>
              <a:gd name="connsiteY13" fmla="*/ 64374 h 575353"/>
              <a:gd name="connsiteX14" fmla="*/ 258242 w 602715"/>
              <a:gd name="connsiteY14" fmla="*/ 86154 h 575353"/>
              <a:gd name="connsiteX15" fmla="*/ 280047 w 602715"/>
              <a:gd name="connsiteY15" fmla="*/ 107934 h 575353"/>
              <a:gd name="connsiteX16" fmla="*/ 301045 w 602715"/>
              <a:gd name="connsiteY16" fmla="*/ 86154 h 575353"/>
              <a:gd name="connsiteX17" fmla="*/ 280047 w 602715"/>
              <a:gd name="connsiteY17" fmla="*/ 64374 h 575353"/>
              <a:gd name="connsiteX18" fmla="*/ 183205 w 602715"/>
              <a:gd name="connsiteY18" fmla="*/ 64374 h 575353"/>
              <a:gd name="connsiteX19" fmla="*/ 161432 w 602715"/>
              <a:gd name="connsiteY19" fmla="*/ 86154 h 575353"/>
              <a:gd name="connsiteX20" fmla="*/ 183205 w 602715"/>
              <a:gd name="connsiteY20" fmla="*/ 107934 h 575353"/>
              <a:gd name="connsiteX21" fmla="*/ 204171 w 602715"/>
              <a:gd name="connsiteY21" fmla="*/ 86154 h 575353"/>
              <a:gd name="connsiteX22" fmla="*/ 183205 w 602715"/>
              <a:gd name="connsiteY22" fmla="*/ 64374 h 575353"/>
              <a:gd name="connsiteX23" fmla="*/ 86363 w 602715"/>
              <a:gd name="connsiteY23" fmla="*/ 64374 h 575353"/>
              <a:gd name="connsiteX24" fmla="*/ 64558 w 602715"/>
              <a:gd name="connsiteY24" fmla="*/ 86154 h 575353"/>
              <a:gd name="connsiteX25" fmla="*/ 86363 w 602715"/>
              <a:gd name="connsiteY25" fmla="*/ 107934 h 575353"/>
              <a:gd name="connsiteX26" fmla="*/ 107361 w 602715"/>
              <a:gd name="connsiteY26" fmla="*/ 86154 h 575353"/>
              <a:gd name="connsiteX27" fmla="*/ 86363 w 602715"/>
              <a:gd name="connsiteY27" fmla="*/ 64374 h 575353"/>
              <a:gd name="connsiteX28" fmla="*/ 280047 w 602715"/>
              <a:gd name="connsiteY28" fmla="*/ 43401 h 575353"/>
              <a:gd name="connsiteX29" fmla="*/ 322850 w 602715"/>
              <a:gd name="connsiteY29" fmla="*/ 86154 h 575353"/>
              <a:gd name="connsiteX30" fmla="*/ 280047 w 602715"/>
              <a:gd name="connsiteY30" fmla="*/ 128907 h 575353"/>
              <a:gd name="connsiteX31" fmla="*/ 236437 w 602715"/>
              <a:gd name="connsiteY31" fmla="*/ 86154 h 575353"/>
              <a:gd name="connsiteX32" fmla="*/ 280047 w 602715"/>
              <a:gd name="connsiteY32" fmla="*/ 43401 h 575353"/>
              <a:gd name="connsiteX33" fmla="*/ 183205 w 602715"/>
              <a:gd name="connsiteY33" fmla="*/ 43401 h 575353"/>
              <a:gd name="connsiteX34" fmla="*/ 225943 w 602715"/>
              <a:gd name="connsiteY34" fmla="*/ 86154 h 575353"/>
              <a:gd name="connsiteX35" fmla="*/ 183205 w 602715"/>
              <a:gd name="connsiteY35" fmla="*/ 128907 h 575353"/>
              <a:gd name="connsiteX36" fmla="*/ 139660 w 602715"/>
              <a:gd name="connsiteY36" fmla="*/ 86154 h 575353"/>
              <a:gd name="connsiteX37" fmla="*/ 183205 w 602715"/>
              <a:gd name="connsiteY37" fmla="*/ 43401 h 575353"/>
              <a:gd name="connsiteX38" fmla="*/ 86363 w 602715"/>
              <a:gd name="connsiteY38" fmla="*/ 43401 h 575353"/>
              <a:gd name="connsiteX39" fmla="*/ 129166 w 602715"/>
              <a:gd name="connsiteY39" fmla="*/ 86154 h 575353"/>
              <a:gd name="connsiteX40" fmla="*/ 86363 w 602715"/>
              <a:gd name="connsiteY40" fmla="*/ 128907 h 575353"/>
              <a:gd name="connsiteX41" fmla="*/ 42753 w 602715"/>
              <a:gd name="connsiteY41" fmla="*/ 86154 h 575353"/>
              <a:gd name="connsiteX42" fmla="*/ 86363 w 602715"/>
              <a:gd name="connsiteY42" fmla="*/ 43401 h 575353"/>
              <a:gd name="connsiteX43" fmla="*/ 21790 w 602715"/>
              <a:gd name="connsiteY43" fmla="*/ 21754 h 575353"/>
              <a:gd name="connsiteX44" fmla="*/ 21790 w 602715"/>
              <a:gd name="connsiteY44" fmla="*/ 150669 h 575353"/>
              <a:gd name="connsiteX45" fmla="*/ 538305 w 602715"/>
              <a:gd name="connsiteY45" fmla="*/ 150669 h 575353"/>
              <a:gd name="connsiteX46" fmla="*/ 538305 w 602715"/>
              <a:gd name="connsiteY46" fmla="*/ 21754 h 575353"/>
              <a:gd name="connsiteX47" fmla="*/ 10492 w 602715"/>
              <a:gd name="connsiteY47" fmla="*/ 0 h 575353"/>
              <a:gd name="connsiteX48" fmla="*/ 548796 w 602715"/>
              <a:gd name="connsiteY48" fmla="*/ 0 h 575353"/>
              <a:gd name="connsiteX49" fmla="*/ 559288 w 602715"/>
              <a:gd name="connsiteY49" fmla="*/ 11280 h 575353"/>
              <a:gd name="connsiteX50" fmla="*/ 559288 w 602715"/>
              <a:gd name="connsiteY50" fmla="*/ 161143 h 575353"/>
              <a:gd name="connsiteX51" fmla="*/ 559288 w 602715"/>
              <a:gd name="connsiteY51" fmla="*/ 365795 h 575353"/>
              <a:gd name="connsiteX52" fmla="*/ 548796 w 602715"/>
              <a:gd name="connsiteY52" fmla="*/ 376269 h 575353"/>
              <a:gd name="connsiteX53" fmla="*/ 538305 w 602715"/>
              <a:gd name="connsiteY53" fmla="*/ 365795 h 575353"/>
              <a:gd name="connsiteX54" fmla="*/ 538305 w 602715"/>
              <a:gd name="connsiteY54" fmla="*/ 172423 h 575353"/>
              <a:gd name="connsiteX55" fmla="*/ 21790 w 602715"/>
              <a:gd name="connsiteY55" fmla="*/ 172423 h 575353"/>
              <a:gd name="connsiteX56" fmla="*/ 21790 w 602715"/>
              <a:gd name="connsiteY56" fmla="*/ 526938 h 575353"/>
              <a:gd name="connsiteX57" fmla="*/ 376894 w 602715"/>
              <a:gd name="connsiteY57" fmla="*/ 526938 h 575353"/>
              <a:gd name="connsiteX58" fmla="*/ 387386 w 602715"/>
              <a:gd name="connsiteY58" fmla="*/ 537413 h 575353"/>
              <a:gd name="connsiteX59" fmla="*/ 376894 w 602715"/>
              <a:gd name="connsiteY59" fmla="*/ 547887 h 575353"/>
              <a:gd name="connsiteX60" fmla="*/ 10492 w 602715"/>
              <a:gd name="connsiteY60" fmla="*/ 547887 h 575353"/>
              <a:gd name="connsiteX61" fmla="*/ 0 w 602715"/>
              <a:gd name="connsiteY61" fmla="*/ 537413 h 575353"/>
              <a:gd name="connsiteX62" fmla="*/ 0 w 602715"/>
              <a:gd name="connsiteY62" fmla="*/ 161143 h 575353"/>
              <a:gd name="connsiteX63" fmla="*/ 0 w 602715"/>
              <a:gd name="connsiteY63" fmla="*/ 11280 h 575353"/>
              <a:gd name="connsiteX64" fmla="*/ 10492 w 602715"/>
              <a:gd name="connsiteY64" fmla="*/ 0 h 575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2715" h="575353">
                <a:moveTo>
                  <a:pt x="442231" y="415741"/>
                </a:moveTo>
                <a:lnTo>
                  <a:pt x="479375" y="514894"/>
                </a:lnTo>
                <a:lnTo>
                  <a:pt x="500369" y="472976"/>
                </a:lnTo>
                <a:lnTo>
                  <a:pt x="542357" y="452017"/>
                </a:lnTo>
                <a:close/>
                <a:moveTo>
                  <a:pt x="405895" y="379466"/>
                </a:moveTo>
                <a:lnTo>
                  <a:pt x="596458" y="449598"/>
                </a:lnTo>
                <a:lnTo>
                  <a:pt x="526208" y="484262"/>
                </a:lnTo>
                <a:lnTo>
                  <a:pt x="599688" y="557618"/>
                </a:lnTo>
                <a:cubicBezTo>
                  <a:pt x="603725" y="561649"/>
                  <a:pt x="603725" y="568098"/>
                  <a:pt x="599688" y="572129"/>
                </a:cubicBezTo>
                <a:cubicBezTo>
                  <a:pt x="597265" y="574547"/>
                  <a:pt x="594843" y="575353"/>
                  <a:pt x="591613" y="575353"/>
                </a:cubicBezTo>
                <a:cubicBezTo>
                  <a:pt x="589191" y="575353"/>
                  <a:pt x="586768" y="574547"/>
                  <a:pt x="584346" y="572129"/>
                </a:cubicBezTo>
                <a:lnTo>
                  <a:pt x="510866" y="499578"/>
                </a:lnTo>
                <a:lnTo>
                  <a:pt x="476145" y="568904"/>
                </a:lnTo>
                <a:close/>
                <a:moveTo>
                  <a:pt x="280047" y="64374"/>
                </a:moveTo>
                <a:cubicBezTo>
                  <a:pt x="267933" y="64374"/>
                  <a:pt x="258242" y="74054"/>
                  <a:pt x="258242" y="86154"/>
                </a:cubicBezTo>
                <a:cubicBezTo>
                  <a:pt x="258242" y="98254"/>
                  <a:pt x="267933" y="107934"/>
                  <a:pt x="280047" y="107934"/>
                </a:cubicBezTo>
                <a:cubicBezTo>
                  <a:pt x="291354" y="107934"/>
                  <a:pt x="301045" y="98254"/>
                  <a:pt x="301045" y="86154"/>
                </a:cubicBezTo>
                <a:cubicBezTo>
                  <a:pt x="301045" y="74054"/>
                  <a:pt x="291354" y="64374"/>
                  <a:pt x="280047" y="64374"/>
                </a:cubicBezTo>
                <a:close/>
                <a:moveTo>
                  <a:pt x="183205" y="64374"/>
                </a:moveTo>
                <a:cubicBezTo>
                  <a:pt x="171109" y="64374"/>
                  <a:pt x="161432" y="74054"/>
                  <a:pt x="161432" y="86154"/>
                </a:cubicBezTo>
                <a:cubicBezTo>
                  <a:pt x="161432" y="98254"/>
                  <a:pt x="171109" y="107934"/>
                  <a:pt x="183205" y="107934"/>
                </a:cubicBezTo>
                <a:cubicBezTo>
                  <a:pt x="194494" y="107934"/>
                  <a:pt x="204171" y="98254"/>
                  <a:pt x="204171" y="86154"/>
                </a:cubicBezTo>
                <a:cubicBezTo>
                  <a:pt x="204171" y="74054"/>
                  <a:pt x="194494" y="64374"/>
                  <a:pt x="183205" y="64374"/>
                </a:cubicBezTo>
                <a:close/>
                <a:moveTo>
                  <a:pt x="86363" y="64374"/>
                </a:moveTo>
                <a:cubicBezTo>
                  <a:pt x="74249" y="64374"/>
                  <a:pt x="64558" y="74054"/>
                  <a:pt x="64558" y="86154"/>
                </a:cubicBezTo>
                <a:cubicBezTo>
                  <a:pt x="64558" y="98254"/>
                  <a:pt x="74249" y="107934"/>
                  <a:pt x="86363" y="107934"/>
                </a:cubicBezTo>
                <a:cubicBezTo>
                  <a:pt x="97670" y="107934"/>
                  <a:pt x="107361" y="98254"/>
                  <a:pt x="107361" y="86154"/>
                </a:cubicBezTo>
                <a:cubicBezTo>
                  <a:pt x="107361" y="74054"/>
                  <a:pt x="97670" y="64374"/>
                  <a:pt x="86363" y="64374"/>
                </a:cubicBezTo>
                <a:close/>
                <a:moveTo>
                  <a:pt x="280047" y="43401"/>
                </a:moveTo>
                <a:cubicBezTo>
                  <a:pt x="303468" y="43401"/>
                  <a:pt x="322850" y="62761"/>
                  <a:pt x="322850" y="86154"/>
                </a:cubicBezTo>
                <a:cubicBezTo>
                  <a:pt x="322850" y="109547"/>
                  <a:pt x="303468" y="128907"/>
                  <a:pt x="280047" y="128907"/>
                </a:cubicBezTo>
                <a:cubicBezTo>
                  <a:pt x="255819" y="128907"/>
                  <a:pt x="236437" y="109547"/>
                  <a:pt x="236437" y="86154"/>
                </a:cubicBezTo>
                <a:cubicBezTo>
                  <a:pt x="236437" y="62761"/>
                  <a:pt x="255819" y="43401"/>
                  <a:pt x="280047" y="43401"/>
                </a:cubicBezTo>
                <a:close/>
                <a:moveTo>
                  <a:pt x="183205" y="43401"/>
                </a:moveTo>
                <a:cubicBezTo>
                  <a:pt x="206590" y="43401"/>
                  <a:pt x="225943" y="62761"/>
                  <a:pt x="225943" y="86154"/>
                </a:cubicBezTo>
                <a:cubicBezTo>
                  <a:pt x="225943" y="109547"/>
                  <a:pt x="206590" y="128907"/>
                  <a:pt x="183205" y="128907"/>
                </a:cubicBezTo>
                <a:cubicBezTo>
                  <a:pt x="159013" y="128907"/>
                  <a:pt x="139660" y="109547"/>
                  <a:pt x="139660" y="86154"/>
                </a:cubicBezTo>
                <a:cubicBezTo>
                  <a:pt x="139660" y="62761"/>
                  <a:pt x="159013" y="43401"/>
                  <a:pt x="183205" y="43401"/>
                </a:cubicBezTo>
                <a:close/>
                <a:moveTo>
                  <a:pt x="86363" y="43401"/>
                </a:moveTo>
                <a:cubicBezTo>
                  <a:pt x="109784" y="43401"/>
                  <a:pt x="129166" y="62761"/>
                  <a:pt x="129166" y="86154"/>
                </a:cubicBezTo>
                <a:cubicBezTo>
                  <a:pt x="129166" y="109547"/>
                  <a:pt x="109784" y="128907"/>
                  <a:pt x="86363" y="128907"/>
                </a:cubicBezTo>
                <a:cubicBezTo>
                  <a:pt x="62135" y="128907"/>
                  <a:pt x="42753" y="109547"/>
                  <a:pt x="42753" y="86154"/>
                </a:cubicBezTo>
                <a:cubicBezTo>
                  <a:pt x="42753" y="62761"/>
                  <a:pt x="62135" y="43401"/>
                  <a:pt x="86363" y="43401"/>
                </a:cubicBezTo>
                <a:close/>
                <a:moveTo>
                  <a:pt x="21790" y="21754"/>
                </a:moveTo>
                <a:lnTo>
                  <a:pt x="21790" y="150669"/>
                </a:lnTo>
                <a:lnTo>
                  <a:pt x="538305" y="150669"/>
                </a:lnTo>
                <a:lnTo>
                  <a:pt x="538305" y="21754"/>
                </a:lnTo>
                <a:close/>
                <a:moveTo>
                  <a:pt x="10492" y="0"/>
                </a:moveTo>
                <a:lnTo>
                  <a:pt x="548796" y="0"/>
                </a:lnTo>
                <a:cubicBezTo>
                  <a:pt x="554446" y="0"/>
                  <a:pt x="559288" y="4834"/>
                  <a:pt x="559288" y="11280"/>
                </a:cubicBezTo>
                <a:lnTo>
                  <a:pt x="559288" y="161143"/>
                </a:lnTo>
                <a:lnTo>
                  <a:pt x="559288" y="365795"/>
                </a:lnTo>
                <a:cubicBezTo>
                  <a:pt x="559288" y="371435"/>
                  <a:pt x="554446" y="376269"/>
                  <a:pt x="548796" y="376269"/>
                </a:cubicBezTo>
                <a:cubicBezTo>
                  <a:pt x="543147" y="376269"/>
                  <a:pt x="538305" y="371435"/>
                  <a:pt x="538305" y="365795"/>
                </a:cubicBezTo>
                <a:lnTo>
                  <a:pt x="538305" y="172423"/>
                </a:lnTo>
                <a:lnTo>
                  <a:pt x="21790" y="172423"/>
                </a:lnTo>
                <a:lnTo>
                  <a:pt x="21790" y="526938"/>
                </a:lnTo>
                <a:lnTo>
                  <a:pt x="376894" y="526938"/>
                </a:lnTo>
                <a:cubicBezTo>
                  <a:pt x="382543" y="526938"/>
                  <a:pt x="387386" y="531773"/>
                  <a:pt x="387386" y="537413"/>
                </a:cubicBezTo>
                <a:cubicBezTo>
                  <a:pt x="387386" y="543053"/>
                  <a:pt x="382543" y="547887"/>
                  <a:pt x="376894" y="547887"/>
                </a:cubicBezTo>
                <a:lnTo>
                  <a:pt x="10492" y="547887"/>
                </a:lnTo>
                <a:cubicBezTo>
                  <a:pt x="4842" y="547887"/>
                  <a:pt x="0" y="543053"/>
                  <a:pt x="0" y="537413"/>
                </a:cubicBezTo>
                <a:lnTo>
                  <a:pt x="0" y="161143"/>
                </a:lnTo>
                <a:lnTo>
                  <a:pt x="0" y="11280"/>
                </a:lnTo>
                <a:cubicBezTo>
                  <a:pt x="0" y="4834"/>
                  <a:pt x="4842" y="0"/>
                  <a:pt x="10492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椭圆 23"/>
          <p:cNvSpPr/>
          <p:nvPr/>
        </p:nvSpPr>
        <p:spPr>
          <a:xfrm>
            <a:off x="6474910" y="3639516"/>
            <a:ext cx="319034" cy="250425"/>
          </a:xfrm>
          <a:custGeom>
            <a:avLst/>
            <a:gdLst>
              <a:gd name="connsiteX0" fmla="*/ 315239 w 606721"/>
              <a:gd name="connsiteY0" fmla="*/ 351824 h 476246"/>
              <a:gd name="connsiteX1" fmla="*/ 315239 w 606721"/>
              <a:gd name="connsiteY1" fmla="*/ 369957 h 476246"/>
              <a:gd name="connsiteX2" fmla="*/ 533394 w 606721"/>
              <a:gd name="connsiteY2" fmla="*/ 369957 h 476246"/>
              <a:gd name="connsiteX3" fmla="*/ 533394 w 606721"/>
              <a:gd name="connsiteY3" fmla="*/ 351824 h 476246"/>
              <a:gd name="connsiteX4" fmla="*/ 88066 w 606721"/>
              <a:gd name="connsiteY4" fmla="*/ 264832 h 476246"/>
              <a:gd name="connsiteX5" fmla="*/ 183188 w 606721"/>
              <a:gd name="connsiteY5" fmla="*/ 264832 h 476246"/>
              <a:gd name="connsiteX6" fmla="*/ 183188 w 606721"/>
              <a:gd name="connsiteY6" fmla="*/ 359813 h 476246"/>
              <a:gd name="connsiteX7" fmla="*/ 88066 w 606721"/>
              <a:gd name="connsiteY7" fmla="*/ 359813 h 476246"/>
              <a:gd name="connsiteX8" fmla="*/ 315239 w 606721"/>
              <a:gd name="connsiteY8" fmla="*/ 261160 h 476246"/>
              <a:gd name="connsiteX9" fmla="*/ 315239 w 606721"/>
              <a:gd name="connsiteY9" fmla="*/ 279293 h 476246"/>
              <a:gd name="connsiteX10" fmla="*/ 533394 w 606721"/>
              <a:gd name="connsiteY10" fmla="*/ 279293 h 476246"/>
              <a:gd name="connsiteX11" fmla="*/ 533394 w 606721"/>
              <a:gd name="connsiteY11" fmla="*/ 261160 h 476246"/>
              <a:gd name="connsiteX12" fmla="*/ 69901 w 606721"/>
              <a:gd name="connsiteY12" fmla="*/ 246676 h 476246"/>
              <a:gd name="connsiteX13" fmla="*/ 69901 w 606721"/>
              <a:gd name="connsiteY13" fmla="*/ 377940 h 476246"/>
              <a:gd name="connsiteX14" fmla="*/ 201365 w 606721"/>
              <a:gd name="connsiteY14" fmla="*/ 377940 h 476246"/>
              <a:gd name="connsiteX15" fmla="*/ 201365 w 606721"/>
              <a:gd name="connsiteY15" fmla="*/ 246676 h 476246"/>
              <a:gd name="connsiteX16" fmla="*/ 315239 w 606721"/>
              <a:gd name="connsiteY16" fmla="*/ 170381 h 476246"/>
              <a:gd name="connsiteX17" fmla="*/ 315239 w 606721"/>
              <a:gd name="connsiteY17" fmla="*/ 188514 h 476246"/>
              <a:gd name="connsiteX18" fmla="*/ 533394 w 606721"/>
              <a:gd name="connsiteY18" fmla="*/ 188514 h 476246"/>
              <a:gd name="connsiteX19" fmla="*/ 533394 w 606721"/>
              <a:gd name="connsiteY19" fmla="*/ 170381 h 476246"/>
              <a:gd name="connsiteX20" fmla="*/ 135627 w 606721"/>
              <a:gd name="connsiteY20" fmla="*/ 97874 h 476246"/>
              <a:gd name="connsiteX21" fmla="*/ 183188 w 606721"/>
              <a:gd name="connsiteY21" fmla="*/ 145294 h 476246"/>
              <a:gd name="connsiteX22" fmla="*/ 135627 w 606721"/>
              <a:gd name="connsiteY22" fmla="*/ 192714 h 476246"/>
              <a:gd name="connsiteX23" fmla="*/ 88066 w 606721"/>
              <a:gd name="connsiteY23" fmla="*/ 145294 h 476246"/>
              <a:gd name="connsiteX24" fmla="*/ 135627 w 606721"/>
              <a:gd name="connsiteY24" fmla="*/ 97874 h 476246"/>
              <a:gd name="connsiteX25" fmla="*/ 315239 w 606721"/>
              <a:gd name="connsiteY25" fmla="*/ 79716 h 476246"/>
              <a:gd name="connsiteX26" fmla="*/ 315239 w 606721"/>
              <a:gd name="connsiteY26" fmla="*/ 97849 h 476246"/>
              <a:gd name="connsiteX27" fmla="*/ 533394 w 606721"/>
              <a:gd name="connsiteY27" fmla="*/ 97849 h 476246"/>
              <a:gd name="connsiteX28" fmla="*/ 533394 w 606721"/>
              <a:gd name="connsiteY28" fmla="*/ 79716 h 476246"/>
              <a:gd name="connsiteX29" fmla="*/ 135690 w 606721"/>
              <a:gd name="connsiteY29" fmla="*/ 79602 h 476246"/>
              <a:gd name="connsiteX30" fmla="*/ 69901 w 606721"/>
              <a:gd name="connsiteY30" fmla="*/ 145292 h 476246"/>
              <a:gd name="connsiteX31" fmla="*/ 135690 w 606721"/>
              <a:gd name="connsiteY31" fmla="*/ 210867 h 476246"/>
              <a:gd name="connsiteX32" fmla="*/ 201365 w 606721"/>
              <a:gd name="connsiteY32" fmla="*/ 145292 h 476246"/>
              <a:gd name="connsiteX33" fmla="*/ 135690 w 606721"/>
              <a:gd name="connsiteY33" fmla="*/ 79602 h 476246"/>
              <a:gd name="connsiteX34" fmla="*/ 0 w 606721"/>
              <a:gd name="connsiteY34" fmla="*/ 0 h 476246"/>
              <a:gd name="connsiteX35" fmla="*/ 606721 w 606721"/>
              <a:gd name="connsiteY35" fmla="*/ 0 h 476246"/>
              <a:gd name="connsiteX36" fmla="*/ 606721 w 606721"/>
              <a:gd name="connsiteY36" fmla="*/ 476246 h 476246"/>
              <a:gd name="connsiteX37" fmla="*/ 0 w 606721"/>
              <a:gd name="connsiteY37" fmla="*/ 476246 h 47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6721" h="476246">
                <a:moveTo>
                  <a:pt x="315239" y="351824"/>
                </a:moveTo>
                <a:lnTo>
                  <a:pt x="315239" y="369957"/>
                </a:lnTo>
                <a:lnTo>
                  <a:pt x="533394" y="369957"/>
                </a:lnTo>
                <a:lnTo>
                  <a:pt x="533394" y="351824"/>
                </a:lnTo>
                <a:close/>
                <a:moveTo>
                  <a:pt x="88066" y="264832"/>
                </a:moveTo>
                <a:lnTo>
                  <a:pt x="183188" y="264832"/>
                </a:lnTo>
                <a:lnTo>
                  <a:pt x="183188" y="359813"/>
                </a:lnTo>
                <a:lnTo>
                  <a:pt x="88066" y="359813"/>
                </a:lnTo>
                <a:close/>
                <a:moveTo>
                  <a:pt x="315239" y="261160"/>
                </a:moveTo>
                <a:lnTo>
                  <a:pt x="315239" y="279293"/>
                </a:lnTo>
                <a:lnTo>
                  <a:pt x="533394" y="279293"/>
                </a:lnTo>
                <a:lnTo>
                  <a:pt x="533394" y="261160"/>
                </a:lnTo>
                <a:close/>
                <a:moveTo>
                  <a:pt x="69901" y="246676"/>
                </a:moveTo>
                <a:lnTo>
                  <a:pt x="69901" y="377940"/>
                </a:lnTo>
                <a:lnTo>
                  <a:pt x="201365" y="377940"/>
                </a:lnTo>
                <a:lnTo>
                  <a:pt x="201365" y="246676"/>
                </a:lnTo>
                <a:close/>
                <a:moveTo>
                  <a:pt x="315239" y="170381"/>
                </a:moveTo>
                <a:lnTo>
                  <a:pt x="315239" y="188514"/>
                </a:lnTo>
                <a:lnTo>
                  <a:pt x="533394" y="188514"/>
                </a:lnTo>
                <a:lnTo>
                  <a:pt x="533394" y="170381"/>
                </a:lnTo>
                <a:close/>
                <a:moveTo>
                  <a:pt x="135627" y="97874"/>
                </a:moveTo>
                <a:cubicBezTo>
                  <a:pt x="161894" y="97874"/>
                  <a:pt x="183188" y="119105"/>
                  <a:pt x="183188" y="145294"/>
                </a:cubicBezTo>
                <a:cubicBezTo>
                  <a:pt x="183188" y="171483"/>
                  <a:pt x="161894" y="192714"/>
                  <a:pt x="135627" y="192714"/>
                </a:cubicBezTo>
                <a:cubicBezTo>
                  <a:pt x="109360" y="192714"/>
                  <a:pt x="88066" y="171483"/>
                  <a:pt x="88066" y="145294"/>
                </a:cubicBezTo>
                <a:cubicBezTo>
                  <a:pt x="88066" y="119105"/>
                  <a:pt x="109360" y="97874"/>
                  <a:pt x="135627" y="97874"/>
                </a:cubicBezTo>
                <a:close/>
                <a:moveTo>
                  <a:pt x="315239" y="79716"/>
                </a:moveTo>
                <a:lnTo>
                  <a:pt x="315239" y="97849"/>
                </a:lnTo>
                <a:lnTo>
                  <a:pt x="533394" y="97849"/>
                </a:lnTo>
                <a:lnTo>
                  <a:pt x="533394" y="79716"/>
                </a:lnTo>
                <a:close/>
                <a:moveTo>
                  <a:pt x="135690" y="79602"/>
                </a:moveTo>
                <a:cubicBezTo>
                  <a:pt x="99369" y="79602"/>
                  <a:pt x="69901" y="109140"/>
                  <a:pt x="69901" y="145292"/>
                </a:cubicBezTo>
                <a:cubicBezTo>
                  <a:pt x="69901" y="181443"/>
                  <a:pt x="99369" y="210867"/>
                  <a:pt x="135690" y="210867"/>
                </a:cubicBezTo>
                <a:cubicBezTo>
                  <a:pt x="171897" y="210867"/>
                  <a:pt x="201365" y="181443"/>
                  <a:pt x="201365" y="145292"/>
                </a:cubicBezTo>
                <a:cubicBezTo>
                  <a:pt x="201365" y="109140"/>
                  <a:pt x="171897" y="79602"/>
                  <a:pt x="135690" y="79602"/>
                </a:cubicBezTo>
                <a:close/>
                <a:moveTo>
                  <a:pt x="0" y="0"/>
                </a:moveTo>
                <a:lnTo>
                  <a:pt x="606721" y="0"/>
                </a:lnTo>
                <a:lnTo>
                  <a:pt x="606721" y="476246"/>
                </a:lnTo>
                <a:lnTo>
                  <a:pt x="0" y="47624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椭圆 24"/>
          <p:cNvSpPr/>
          <p:nvPr/>
        </p:nvSpPr>
        <p:spPr>
          <a:xfrm>
            <a:off x="6474910" y="4759200"/>
            <a:ext cx="319034" cy="318586"/>
          </a:xfrm>
          <a:custGeom>
            <a:avLst/>
            <a:gdLst>
              <a:gd name="connsiteX0" fmla="*/ 161808 w 607614"/>
              <a:gd name="connsiteY0" fmla="*/ 404249 h 606761"/>
              <a:gd name="connsiteX1" fmla="*/ 161808 w 607614"/>
              <a:gd name="connsiteY1" fmla="*/ 434590 h 606761"/>
              <a:gd name="connsiteX2" fmla="*/ 445806 w 607614"/>
              <a:gd name="connsiteY2" fmla="*/ 434590 h 606761"/>
              <a:gd name="connsiteX3" fmla="*/ 445806 w 607614"/>
              <a:gd name="connsiteY3" fmla="*/ 404249 h 606761"/>
              <a:gd name="connsiteX4" fmla="*/ 142065 w 607614"/>
              <a:gd name="connsiteY4" fmla="*/ 384526 h 606761"/>
              <a:gd name="connsiteX5" fmla="*/ 465549 w 607614"/>
              <a:gd name="connsiteY5" fmla="*/ 384526 h 606761"/>
              <a:gd name="connsiteX6" fmla="*/ 465549 w 607614"/>
              <a:gd name="connsiteY6" fmla="*/ 455071 h 606761"/>
              <a:gd name="connsiteX7" fmla="*/ 142065 w 607614"/>
              <a:gd name="connsiteY7" fmla="*/ 455071 h 606761"/>
              <a:gd name="connsiteX8" fmla="*/ 303868 w 607614"/>
              <a:gd name="connsiteY8" fmla="*/ 139594 h 606761"/>
              <a:gd name="connsiteX9" fmla="*/ 170955 w 607614"/>
              <a:gd name="connsiteY9" fmla="*/ 333713 h 606761"/>
              <a:gd name="connsiteX10" fmla="*/ 436782 w 607614"/>
              <a:gd name="connsiteY10" fmla="*/ 333713 h 606761"/>
              <a:gd name="connsiteX11" fmla="*/ 303868 w 607614"/>
              <a:gd name="connsiteY11" fmla="*/ 111348 h 606761"/>
              <a:gd name="connsiteX12" fmla="*/ 312223 w 607614"/>
              <a:gd name="connsiteY12" fmla="*/ 115329 h 606761"/>
              <a:gd name="connsiteX13" fmla="*/ 464124 w 607614"/>
              <a:gd name="connsiteY13" fmla="*/ 338263 h 606761"/>
              <a:gd name="connsiteX14" fmla="*/ 464883 w 607614"/>
              <a:gd name="connsiteY14" fmla="*/ 348879 h 606761"/>
              <a:gd name="connsiteX15" fmla="*/ 455769 w 607614"/>
              <a:gd name="connsiteY15" fmla="*/ 354187 h 606761"/>
              <a:gd name="connsiteX16" fmla="*/ 151967 w 607614"/>
              <a:gd name="connsiteY16" fmla="*/ 354187 h 606761"/>
              <a:gd name="connsiteX17" fmla="*/ 142853 w 607614"/>
              <a:gd name="connsiteY17" fmla="*/ 348879 h 606761"/>
              <a:gd name="connsiteX18" fmla="*/ 143613 w 607614"/>
              <a:gd name="connsiteY18" fmla="*/ 338263 h 606761"/>
              <a:gd name="connsiteX19" fmla="*/ 295514 w 607614"/>
              <a:gd name="connsiteY19" fmla="*/ 115329 h 606761"/>
              <a:gd name="connsiteX20" fmla="*/ 303868 w 607614"/>
              <a:gd name="connsiteY20" fmla="*/ 111348 h 606761"/>
              <a:gd name="connsiteX21" fmla="*/ 303807 w 607614"/>
              <a:gd name="connsiteY21" fmla="*/ 20478 h 606761"/>
              <a:gd name="connsiteX22" fmla="*/ 20507 w 607614"/>
              <a:gd name="connsiteY22" fmla="*/ 303380 h 606761"/>
              <a:gd name="connsiteX23" fmla="*/ 303807 w 607614"/>
              <a:gd name="connsiteY23" fmla="*/ 586283 h 606761"/>
              <a:gd name="connsiteX24" fmla="*/ 587107 w 607614"/>
              <a:gd name="connsiteY24" fmla="*/ 303380 h 606761"/>
              <a:gd name="connsiteX25" fmla="*/ 303807 w 607614"/>
              <a:gd name="connsiteY25" fmla="*/ 20478 h 606761"/>
              <a:gd name="connsiteX26" fmla="*/ 303807 w 607614"/>
              <a:gd name="connsiteY26" fmla="*/ 0 h 606761"/>
              <a:gd name="connsiteX27" fmla="*/ 607614 w 607614"/>
              <a:gd name="connsiteY27" fmla="*/ 303380 h 606761"/>
              <a:gd name="connsiteX28" fmla="*/ 303807 w 607614"/>
              <a:gd name="connsiteY28" fmla="*/ 606761 h 606761"/>
              <a:gd name="connsiteX29" fmla="*/ 0 w 607614"/>
              <a:gd name="connsiteY29" fmla="*/ 303380 h 606761"/>
              <a:gd name="connsiteX30" fmla="*/ 303807 w 607614"/>
              <a:gd name="connsiteY30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614" h="606761">
                <a:moveTo>
                  <a:pt x="161808" y="404249"/>
                </a:moveTo>
                <a:lnTo>
                  <a:pt x="161808" y="434590"/>
                </a:lnTo>
                <a:lnTo>
                  <a:pt x="445806" y="434590"/>
                </a:lnTo>
                <a:lnTo>
                  <a:pt x="445806" y="404249"/>
                </a:lnTo>
                <a:close/>
                <a:moveTo>
                  <a:pt x="142065" y="384526"/>
                </a:moveTo>
                <a:lnTo>
                  <a:pt x="465549" y="384526"/>
                </a:lnTo>
                <a:lnTo>
                  <a:pt x="465549" y="455071"/>
                </a:lnTo>
                <a:lnTo>
                  <a:pt x="142065" y="455071"/>
                </a:lnTo>
                <a:close/>
                <a:moveTo>
                  <a:pt x="303868" y="139594"/>
                </a:moveTo>
                <a:lnTo>
                  <a:pt x="170955" y="333713"/>
                </a:lnTo>
                <a:lnTo>
                  <a:pt x="436782" y="333713"/>
                </a:lnTo>
                <a:close/>
                <a:moveTo>
                  <a:pt x="303868" y="111348"/>
                </a:moveTo>
                <a:cubicBezTo>
                  <a:pt x="307096" y="111348"/>
                  <a:pt x="310324" y="112675"/>
                  <a:pt x="312223" y="115329"/>
                </a:cubicBezTo>
                <a:lnTo>
                  <a:pt x="464124" y="338263"/>
                </a:lnTo>
                <a:cubicBezTo>
                  <a:pt x="466402" y="341296"/>
                  <a:pt x="466402" y="345087"/>
                  <a:pt x="464883" y="348879"/>
                </a:cubicBezTo>
                <a:cubicBezTo>
                  <a:pt x="462605" y="351912"/>
                  <a:pt x="459567" y="354187"/>
                  <a:pt x="455769" y="354187"/>
                </a:cubicBezTo>
                <a:lnTo>
                  <a:pt x="151967" y="354187"/>
                </a:lnTo>
                <a:cubicBezTo>
                  <a:pt x="148170" y="354187"/>
                  <a:pt x="145132" y="351912"/>
                  <a:pt x="142853" y="348879"/>
                </a:cubicBezTo>
                <a:cubicBezTo>
                  <a:pt x="141334" y="345087"/>
                  <a:pt x="141334" y="341296"/>
                  <a:pt x="143613" y="338263"/>
                </a:cubicBezTo>
                <a:lnTo>
                  <a:pt x="295514" y="115329"/>
                </a:lnTo>
                <a:cubicBezTo>
                  <a:pt x="297413" y="112675"/>
                  <a:pt x="300640" y="111348"/>
                  <a:pt x="303868" y="111348"/>
                </a:cubicBezTo>
                <a:close/>
                <a:moveTo>
                  <a:pt x="303807" y="20478"/>
                </a:moveTo>
                <a:cubicBezTo>
                  <a:pt x="147347" y="20478"/>
                  <a:pt x="20507" y="147139"/>
                  <a:pt x="20507" y="303380"/>
                </a:cubicBezTo>
                <a:cubicBezTo>
                  <a:pt x="20507" y="459622"/>
                  <a:pt x="147347" y="586283"/>
                  <a:pt x="303807" y="586283"/>
                </a:cubicBezTo>
                <a:cubicBezTo>
                  <a:pt x="460268" y="586283"/>
                  <a:pt x="587107" y="459622"/>
                  <a:pt x="587107" y="303380"/>
                </a:cubicBezTo>
                <a:cubicBezTo>
                  <a:pt x="587107" y="147139"/>
                  <a:pt x="460268" y="20478"/>
                  <a:pt x="303807" y="20478"/>
                </a:cubicBezTo>
                <a:close/>
                <a:moveTo>
                  <a:pt x="303807" y="0"/>
                </a:moveTo>
                <a:cubicBezTo>
                  <a:pt x="471661" y="0"/>
                  <a:pt x="607614" y="135763"/>
                  <a:pt x="607614" y="303380"/>
                </a:cubicBezTo>
                <a:cubicBezTo>
                  <a:pt x="607614" y="470998"/>
                  <a:pt x="471661" y="606761"/>
                  <a:pt x="303807" y="606761"/>
                </a:cubicBezTo>
                <a:cubicBezTo>
                  <a:pt x="135953" y="606761"/>
                  <a:pt x="0" y="470998"/>
                  <a:pt x="0" y="303380"/>
                </a:cubicBezTo>
                <a:cubicBezTo>
                  <a:pt x="0" y="135763"/>
                  <a:pt x="135953" y="0"/>
                  <a:pt x="303807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文本框1"/>
          <p:cNvSpPr txBox="1"/>
          <p:nvPr/>
        </p:nvSpPr>
        <p:spPr>
          <a:xfrm>
            <a:off x="6901101" y="236693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8" name="文本框2"/>
          <p:cNvSpPr/>
          <p:nvPr/>
        </p:nvSpPr>
        <p:spPr>
          <a:xfrm>
            <a:off x="6904170" y="2590732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根据标准词提出相关问题。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9" name="文本框1"/>
          <p:cNvSpPr txBox="1"/>
          <p:nvPr/>
        </p:nvSpPr>
        <p:spPr>
          <a:xfrm>
            <a:off x="6901101" y="3487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0" name="文本框2"/>
          <p:cNvSpPr/>
          <p:nvPr/>
        </p:nvSpPr>
        <p:spPr>
          <a:xfrm>
            <a:off x="6904170" y="3711506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临时图谱可以根据用户需要拓展，增强使用体验。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31" name="文本框1"/>
          <p:cNvSpPr txBox="1"/>
          <p:nvPr/>
        </p:nvSpPr>
        <p:spPr>
          <a:xfrm>
            <a:off x="6901101" y="4608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其他功能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2" name="文本框2"/>
          <p:cNvSpPr/>
          <p:nvPr/>
        </p:nvSpPr>
        <p:spPr>
          <a:xfrm>
            <a:off x="6904170" y="4832280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图谱编辑、图谱保存等。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id="{703624E6-6558-425F-8535-50393A07D1B1}"/>
              </a:ext>
            </a:extLst>
          </p:cNvPr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98AE8A1-CE46-4D3D-B885-D30B43F144CD}"/>
              </a:ext>
            </a:extLst>
          </p:cNvPr>
          <p:cNvGrpSpPr/>
          <p:nvPr/>
        </p:nvGrpSpPr>
        <p:grpSpPr>
          <a:xfrm>
            <a:off x="4230282" y="1901757"/>
            <a:ext cx="3731437" cy="2786862"/>
            <a:chOff x="4294963" y="2039833"/>
            <a:chExt cx="3731437" cy="2786862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7274E5C-1497-4FD6-AB21-4D43FBF7E55D}"/>
                </a:ext>
              </a:extLst>
            </p:cNvPr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系统展示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FB3BA21-2290-4AEF-88A2-32E8DC9FB837}"/>
                </a:ext>
              </a:extLst>
            </p:cNvPr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03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AD8BA49-2E1B-4E0C-B8A6-A9DF56520A91}"/>
                </a:ext>
              </a:extLst>
            </p:cNvPr>
            <p:cNvSpPr txBox="1"/>
            <p:nvPr/>
          </p:nvSpPr>
          <p:spPr>
            <a:xfrm>
              <a:off x="4294963" y="3663876"/>
              <a:ext cx="3731437" cy="1162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本地部署，且当前演示内容和</a:t>
              </a:r>
              <a:r>
                <a:rPr lang="en-US" altLang="zh-CN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GitLab</a:t>
              </a: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提交内容略有不同（例如背景的</a:t>
              </a:r>
              <a:r>
                <a:rPr lang="en-US" altLang="zh-CN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cover</a:t>
              </a: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样式）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Ｑ＆Ａ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04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181175"/>
            <a:ext cx="6043448" cy="2208957"/>
            <a:chOff x="3074276" y="1991709"/>
            <a:chExt cx="6043448" cy="2208957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1991709"/>
              <a:ext cx="5223642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9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谢谢观看</a:t>
              </a:r>
              <a:endParaRPr kumimoji="0" lang="zh-CN" altLang="en-US" sz="9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文本框2"/>
          <p:cNvSpPr>
            <a:spLocks noChangeArrowheads="1"/>
          </p:cNvSpPr>
          <p:nvPr/>
        </p:nvSpPr>
        <p:spPr bwMode="auto">
          <a:xfrm>
            <a:off x="176833" y="727519"/>
            <a:ext cx="6472888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518928" y="2518999"/>
            <a:ext cx="2003156" cy="556592"/>
            <a:chOff x="1685050" y="2179737"/>
            <a:chExt cx="2003156" cy="556592"/>
          </a:xfrm>
        </p:grpSpPr>
        <p:sp>
          <p:nvSpPr>
            <p:cNvPr id="10" name="矩形 9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7B1A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01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72434" y="222720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系统概述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514576" y="4848592"/>
            <a:ext cx="741323" cy="602238"/>
            <a:chOff x="1685050" y="2134091"/>
            <a:chExt cx="741323" cy="602238"/>
          </a:xfrm>
        </p:grpSpPr>
        <p:sp>
          <p:nvSpPr>
            <p:cNvPr id="14" name="矩形 13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41642" y="213409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514576" y="3718564"/>
            <a:ext cx="1972364" cy="556592"/>
            <a:chOff x="1685050" y="2179737"/>
            <a:chExt cx="1972364" cy="556592"/>
          </a:xfrm>
        </p:grpSpPr>
        <p:sp>
          <p:nvSpPr>
            <p:cNvPr id="22" name="矩形 21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96C0E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41642" y="225158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用户故事</a:t>
              </a:r>
            </a:p>
          </p:txBody>
        </p:sp>
      </p:grpSp>
      <p:cxnSp>
        <p:nvCxnSpPr>
          <p:cNvPr id="29" name="直接连接符 28"/>
          <p:cNvCxnSpPr/>
          <p:nvPr/>
        </p:nvCxnSpPr>
        <p:spPr>
          <a:xfrm flipV="1">
            <a:off x="3013514" y="1583672"/>
            <a:ext cx="799526" cy="1"/>
          </a:xfrm>
          <a:prstGeom prst="line">
            <a:avLst/>
          </a:prstGeom>
          <a:ln w="38100">
            <a:solidFill>
              <a:srgbClr val="718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7A74169E-ABD9-495C-A335-DF6B84D4F219}"/>
              </a:ext>
            </a:extLst>
          </p:cNvPr>
          <p:cNvSpPr txBox="1"/>
          <p:nvPr/>
        </p:nvSpPr>
        <p:spPr>
          <a:xfrm>
            <a:off x="3071168" y="496608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rgbClr val="7188A8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rPr>
              <a:t>系统展示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370186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系统概述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01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/>
          <p:cNvSpPr/>
          <p:nvPr/>
        </p:nvSpPr>
        <p:spPr>
          <a:xfrm>
            <a:off x="858853" y="1948070"/>
            <a:ext cx="7132984" cy="3940574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12"/>
          <p:cNvSpPr/>
          <p:nvPr/>
        </p:nvSpPr>
        <p:spPr>
          <a:xfrm>
            <a:off x="8503014" y="2041071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4963" y="486219"/>
            <a:ext cx="4156696" cy="541682"/>
            <a:chOff x="334963" y="486219"/>
            <a:chExt cx="4156696" cy="541682"/>
          </a:xfrm>
        </p:grpSpPr>
        <p:sp>
          <p:nvSpPr>
            <p:cNvPr id="14" name="文本框 13"/>
            <p:cNvSpPr txBox="1"/>
            <p:nvPr/>
          </p:nvSpPr>
          <p:spPr>
            <a:xfrm>
              <a:off x="613674" y="526227"/>
              <a:ext cx="3877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方向二：智能知识图谱应用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文本框1"/>
          <p:cNvSpPr txBox="1"/>
          <p:nvPr/>
        </p:nvSpPr>
        <p:spPr>
          <a:xfrm>
            <a:off x="8803913" y="21999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语义搜索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椭圆 12"/>
          <p:cNvSpPr/>
          <p:nvPr/>
        </p:nvSpPr>
        <p:spPr>
          <a:xfrm>
            <a:off x="8503014" y="3766379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文本框1"/>
          <p:cNvSpPr txBox="1"/>
          <p:nvPr/>
        </p:nvSpPr>
        <p:spPr>
          <a:xfrm>
            <a:off x="8803913" y="3925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8974D3-95B0-4736-8D93-DB2FE68E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10" y="1931596"/>
            <a:ext cx="7113849" cy="40015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732955" cy="541682"/>
            <a:chOff x="334963" y="486219"/>
            <a:chExt cx="173295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542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语义搜索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图谱构建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系统根据标签内容搜索源数据，返回一张临时图谱。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扩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展内容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用户可右击类型为番剧的节点查看相关番剧信息，并可点击链接前往相关页面；用户可以将临时图谱持久化拥有保存。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714764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数据处理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用户输入内容，系统根据输入返回若干标签，用户选择标签进行搜索。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271476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用户可以双击临时图谱中的节点，以扩充临时图谱中的内容。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75DAC56-BC7C-4ED3-BA42-1D89D58EA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7" r="406"/>
          <a:stretch/>
        </p:blipFill>
        <p:spPr>
          <a:xfrm>
            <a:off x="330273" y="375913"/>
            <a:ext cx="11540302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3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EAC80D-8A58-4082-B1EA-348E9CBA6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9333" r="-147"/>
          <a:stretch/>
        </p:blipFill>
        <p:spPr>
          <a:xfrm>
            <a:off x="334110" y="342901"/>
            <a:ext cx="11553090" cy="614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1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智能问答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41" y="342286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342286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355141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5" y="355141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71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识别并回答问题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系统识别问题并进行相关内容的回答。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22267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问题标准化输入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用户根据标准词和问题类型进行提问。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52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E4FB257-8B6D-437A-A8E0-46DE0D57F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626" y="371264"/>
            <a:ext cx="11547948" cy="6127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075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720</Words>
  <Application>Microsoft Office PowerPoint</Application>
  <PresentationFormat>宽屏</PresentationFormat>
  <Paragraphs>78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3" baseType="lpstr">
      <vt:lpstr>Gill Sans</vt:lpstr>
      <vt:lpstr>Helvetica Light</vt:lpstr>
      <vt:lpstr>等线</vt:lpstr>
      <vt:lpstr>等线 Light</vt:lpstr>
      <vt:lpstr>思源黑体 CN Bold</vt:lpstr>
      <vt:lpstr>思源黑体 CN Heavy</vt:lpstr>
      <vt:lpstr>思源黑体 CN Normal</vt:lpstr>
      <vt:lpstr>思源黑体 CN Regular</vt:lpstr>
      <vt:lpstr>宋体</vt:lpstr>
      <vt:lpstr>微软雅黑</vt:lpstr>
      <vt:lpstr>Aharoni</vt:lpstr>
      <vt:lpstr>Arial</vt:lpstr>
      <vt:lpstr>Calibri</vt:lpstr>
      <vt:lpstr>Wingdings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孟俊豪</cp:lastModifiedBy>
  <cp:revision>24</cp:revision>
  <dcterms:created xsi:type="dcterms:W3CDTF">2020-03-05T12:33:00Z</dcterms:created>
  <dcterms:modified xsi:type="dcterms:W3CDTF">2021-06-19T13:56:55Z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v1.0_mb_z0h44wNWYuL7gteVkD8FyA==</vt:lpwstr>
  </property>
  <property fmtid="{D5CDD505-2E9C-101B-9397-08002B2CF9AE}" pid="4" name="ICV">
    <vt:lpwstr>5968C268101042E49923E8D92C96D21D</vt:lpwstr>
  </property>
</Properties>
</file>

<file path=docProps/thumbnail.jpeg>
</file>